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6" r:id="rId3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6">
          <p15:clr>
            <a:srgbClr val="A4A3A4"/>
          </p15:clr>
        </p15:guide>
        <p15:guide id="2" pos="102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99FF"/>
    <a:srgbClr val="99CC00"/>
    <a:srgbClr val="64A83F"/>
    <a:srgbClr val="FF9900"/>
    <a:srgbClr val="00589A"/>
    <a:srgbClr val="2A7E54"/>
    <a:srgbClr val="FF6600"/>
    <a:srgbClr val="00A4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8" d="100"/>
          <a:sy n="18" d="100"/>
        </p:scale>
        <p:origin x="2946" y="66"/>
      </p:cViewPr>
      <p:guideLst>
        <p:guide orient="horz" pos="13606"/>
        <p:guide pos="102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/>
              <a:pPr/>
              <a:t>07/10/2026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3165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/>
              <a:pPr/>
              <a:t>07/10/2026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4785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/>
              <a:pPr/>
              <a:t>07/10/2026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6741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/>
              <a:pPr/>
              <a:t>07/10/2026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631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/>
              <a:pPr/>
              <a:t>07/10/2026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0568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/>
              <a:pPr/>
              <a:t>07/10/2026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6908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/>
              <a:pPr/>
              <a:t>07/10/2026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615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/>
              <a:pPr/>
              <a:t>07/10/2026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5705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/>
              <a:pPr/>
              <a:t>07/10/2026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1696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/>
              <a:pPr/>
              <a:t>07/10/2026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4956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470F-ABDA-43E4-B9DD-17D92C9AEEDB}" type="datetimeFigureOut">
              <a:rPr lang="es-ES" smtClean="0"/>
              <a:pPr/>
              <a:t>07/10/2026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7BF75-B1FE-4EC8-924F-B70BC724895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0282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7470F-ABDA-43E4-B9DD-17D92C9AEEDB}" type="datetimeFigureOut">
              <a:rPr lang="es-ES" smtClean="0"/>
              <a:pPr/>
              <a:t>07/10/2026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7BF75-B1FE-4EC8-924F-B70BC724895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329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investigacion.hpo.sspa@juntadeandalucia.e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33;p30">
            <a:extLst>
              <a:ext uri="{FF2B5EF4-FFF2-40B4-BE49-F238E27FC236}">
                <a16:creationId xmlns:a16="http://schemas.microsoft.com/office/drawing/2014/main" id="{67AE2BFE-6743-4389-9DB3-C76AB585DD59}"/>
              </a:ext>
            </a:extLst>
          </p:cNvPr>
          <p:cNvSpPr/>
          <p:nvPr/>
        </p:nvSpPr>
        <p:spPr>
          <a:xfrm rot="5400000">
            <a:off x="16901424" y="-11839395"/>
            <a:ext cx="561097" cy="24737921"/>
          </a:xfrm>
          <a:prstGeom prst="rect">
            <a:avLst/>
          </a:prstGeom>
          <a:solidFill>
            <a:srgbClr val="64A83F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231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D02F186-9319-4700-964C-3C9D66BF6751}"/>
              </a:ext>
            </a:extLst>
          </p:cNvPr>
          <p:cNvSpPr txBox="1"/>
          <p:nvPr/>
        </p:nvSpPr>
        <p:spPr>
          <a:xfrm>
            <a:off x="2437307" y="8672909"/>
            <a:ext cx="27576528" cy="26684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3900" indent="-723900" algn="just">
              <a:buFont typeface="+mj-lt"/>
              <a:buAutoNum type="arabicPeriod"/>
            </a:pPr>
            <a:r>
              <a:rPr lang="es-ES" sz="5400" dirty="0"/>
              <a:t>Lo primero es </a:t>
            </a:r>
            <a:r>
              <a:rPr lang="es-ES" sz="5400" b="1" dirty="0"/>
              <a:t>leer atentamente </a:t>
            </a:r>
            <a:r>
              <a:rPr lang="es-ES" sz="5400" dirty="0"/>
              <a:t>las indicaciones para envío de comunicaciones orales y </a:t>
            </a:r>
            <a:r>
              <a:rPr lang="es-ES" sz="5400" dirty="0" err="1"/>
              <a:t>pósters</a:t>
            </a:r>
            <a:r>
              <a:rPr lang="es-ES" sz="5400" dirty="0"/>
              <a:t> del Congreso de que se trate en su página web. Hay que poner especial atención en las fechas de envío de resúmenes y de archivos con la comunicación o póster, normativa sobre autores y autoras y tamaño de las diapositivas. También es posible que se especifiquen programas a utilizar (por ejemplo, </a:t>
            </a:r>
            <a:r>
              <a:rPr lang="es-ES" sz="5400" dirty="0" err="1"/>
              <a:t>Power</a:t>
            </a:r>
            <a:r>
              <a:rPr lang="es-ES" sz="5400" dirty="0"/>
              <a:t> Point) o incluso tipos o tamaño de fuentes. Si se tienen dudas, lo mejor es llamar directamente a su Secretaría Técnica y preguntar. También podemos hacerlo desde la UNIP, si lo prefieres.</a:t>
            </a:r>
          </a:p>
          <a:p>
            <a:pPr marL="342900" indent="-342900" algn="just">
              <a:buFont typeface="+mj-lt"/>
              <a:buAutoNum type="arabicPeriod"/>
            </a:pPr>
            <a:endParaRPr lang="es-ES" sz="5400" dirty="0"/>
          </a:p>
          <a:p>
            <a:pPr marL="723900" indent="-723900" algn="just">
              <a:buFont typeface="+mj-lt"/>
              <a:buAutoNum type="arabicPeriod"/>
            </a:pPr>
            <a:r>
              <a:rPr lang="es-ES" sz="5400" dirty="0"/>
              <a:t>Si tienes dudas o necesitas ayuda para realizar tu comunicación o póster, ponte en contacto con la </a:t>
            </a:r>
            <a:r>
              <a:rPr lang="es-ES" sz="5400" b="1" dirty="0"/>
              <a:t>Unidad de Apoyo a la Investigación</a:t>
            </a:r>
            <a:r>
              <a:rPr lang="es-ES" sz="5400" dirty="0"/>
              <a:t>: </a:t>
            </a:r>
            <a:r>
              <a:rPr lang="es-ES" sz="5400" dirty="0" smtClean="0">
                <a:hlinkClick r:id="rId2"/>
              </a:rPr>
              <a:t>investigacion.hpo.sspa@juntadeandalucia.es</a:t>
            </a:r>
            <a:endParaRPr lang="es-ES" sz="5400" dirty="0" smtClean="0"/>
          </a:p>
          <a:p>
            <a:pPr marL="723900" indent="-723900" algn="just"/>
            <a:r>
              <a:rPr lang="es-ES" sz="5400" dirty="0" smtClean="0"/>
              <a:t>	</a:t>
            </a:r>
            <a:r>
              <a:rPr lang="es-ES" sz="5400" dirty="0" err="1" smtClean="0"/>
              <a:t>Tlf</a:t>
            </a:r>
            <a:r>
              <a:rPr lang="es-ES" sz="5400" dirty="0"/>
              <a:t>. </a:t>
            </a:r>
            <a:r>
              <a:rPr lang="es-ES" sz="5400" dirty="0" smtClean="0"/>
              <a:t> 950 022 719 – 950 022 935</a:t>
            </a:r>
            <a:endParaRPr lang="es-ES" sz="5400" dirty="0"/>
          </a:p>
          <a:p>
            <a:pPr marL="342900" indent="-342900" algn="just">
              <a:buFont typeface="+mj-lt"/>
              <a:buAutoNum type="arabicPeriod"/>
            </a:pPr>
            <a:endParaRPr lang="es-ES" sz="5400" dirty="0"/>
          </a:p>
          <a:p>
            <a:pPr marL="723900" indent="-723900" algn="just">
              <a:buFont typeface="+mj-lt"/>
              <a:buAutoNum type="arabicPeriod"/>
            </a:pPr>
            <a:r>
              <a:rPr lang="es-ES" sz="5400" dirty="0"/>
              <a:t>Si tu comunicación o póster necesita de apoyo en materia </a:t>
            </a:r>
            <a:r>
              <a:rPr lang="es-ES" sz="5400" b="1" dirty="0"/>
              <a:t>estadística </a:t>
            </a:r>
            <a:r>
              <a:rPr lang="es-ES" sz="5400" dirty="0"/>
              <a:t>o de </a:t>
            </a:r>
            <a:r>
              <a:rPr lang="es-ES" sz="5400" b="1" dirty="0"/>
              <a:t>gráficos </a:t>
            </a:r>
            <a:r>
              <a:rPr lang="es-ES" sz="5400" dirty="0"/>
              <a:t>o de </a:t>
            </a:r>
            <a:r>
              <a:rPr lang="es-ES" sz="5400" b="1" dirty="0"/>
              <a:t>impresión</a:t>
            </a:r>
            <a:r>
              <a:rPr lang="es-ES" sz="5400" dirty="0"/>
              <a:t>, también podemos ayudarte desde la UNIP pero ten en cuenta que en determinados momentos (como otoño y primavera) la demanda de apoyo para Congresos es muy alta, por lo que te recomendamos que solicites la ayuda </a:t>
            </a:r>
            <a:r>
              <a:rPr lang="es-ES" sz="5400" b="1" dirty="0"/>
              <a:t>con la mayor antelación posible.</a:t>
            </a:r>
          </a:p>
          <a:p>
            <a:pPr marL="342900" indent="-342900" algn="just">
              <a:buFont typeface="+mj-lt"/>
              <a:buAutoNum type="arabicPeriod"/>
            </a:pPr>
            <a:endParaRPr lang="es-ES" sz="5400" dirty="0"/>
          </a:p>
          <a:p>
            <a:pPr marL="723900" indent="-723900" algn="just">
              <a:buFont typeface="+mj-lt"/>
              <a:buAutoNum type="arabicPeriod"/>
            </a:pPr>
            <a:r>
              <a:rPr lang="es-ES" sz="5400" dirty="0"/>
              <a:t>Una vez hayas leído la normativa del Congreso, verás que hay dos grandes modalidades para la realización de comunicaciones orales y </a:t>
            </a:r>
            <a:r>
              <a:rPr lang="es-ES" sz="5400" dirty="0" err="1"/>
              <a:t>pósters</a:t>
            </a:r>
            <a:r>
              <a:rPr lang="es-ES" sz="5400" dirty="0"/>
              <a:t>: que el congreso tenga su propia plantilla para descargar o que no la tenga.</a:t>
            </a:r>
          </a:p>
          <a:p>
            <a:pPr marL="342900" indent="-342900" algn="just">
              <a:buFont typeface="+mj-lt"/>
              <a:buAutoNum type="arabicPeriod"/>
            </a:pPr>
            <a:endParaRPr lang="es-ES" sz="5400" dirty="0"/>
          </a:p>
          <a:p>
            <a:pPr marL="723900" indent="-723900" algn="just">
              <a:buFont typeface="+mj-lt"/>
              <a:buAutoNum type="arabicPeriod"/>
            </a:pPr>
            <a:r>
              <a:rPr lang="es-ES" sz="5400" dirty="0"/>
              <a:t>El Congreso tiene su </a:t>
            </a:r>
            <a:r>
              <a:rPr lang="es-ES" sz="5400" b="1" dirty="0"/>
              <a:t>plantilla propia </a:t>
            </a:r>
            <a:r>
              <a:rPr lang="es-ES" sz="5400" dirty="0"/>
              <a:t>para descargar: entonces utiliza el </a:t>
            </a:r>
            <a:r>
              <a:rPr lang="es-ES" sz="5400" b="1" dirty="0"/>
              <a:t>modelo 1 </a:t>
            </a:r>
            <a:r>
              <a:rPr lang="es-ES" sz="5400" dirty="0"/>
              <a:t>de esta presentación, adaptándolo tanto al congreso en sí como a los datos de la presentación y quien vaya a defenderla.</a:t>
            </a:r>
          </a:p>
          <a:p>
            <a:pPr marL="342900" indent="-342900" algn="just">
              <a:buFont typeface="+mj-lt"/>
              <a:buAutoNum type="arabicPeriod"/>
            </a:pPr>
            <a:endParaRPr lang="es-ES" sz="5400" dirty="0"/>
          </a:p>
          <a:p>
            <a:pPr marL="723900" indent="-723900" algn="just">
              <a:buFont typeface="+mj-lt"/>
              <a:buAutoNum type="arabicPeriod"/>
            </a:pPr>
            <a:r>
              <a:rPr lang="es-ES" sz="5400" dirty="0"/>
              <a:t>El Congreso no tiene su plantilla propia: </a:t>
            </a:r>
            <a:r>
              <a:rPr lang="es-ES" sz="5400" b="1" dirty="0"/>
              <a:t>modelo 2 </a:t>
            </a:r>
            <a:r>
              <a:rPr lang="es-ES" sz="5400" dirty="0"/>
              <a:t>(dependiendo de dónde haya espacio disponible, intentar poner al menos el </a:t>
            </a:r>
            <a:r>
              <a:rPr lang="es-ES" sz="5400" dirty="0" smtClean="0"/>
              <a:t>logo corporativo y </a:t>
            </a:r>
            <a:r>
              <a:rPr lang="es-ES" sz="5400" dirty="0"/>
              <a:t>el nombre del hospital)</a:t>
            </a:r>
            <a:endParaRPr lang="es-ES" sz="5400" b="1" dirty="0"/>
          </a:p>
          <a:p>
            <a:pPr marL="342900" indent="-342900" algn="just">
              <a:buFont typeface="+mj-lt"/>
              <a:buAutoNum type="arabicPeriod"/>
            </a:pPr>
            <a:endParaRPr lang="es-ES" sz="5400" dirty="0"/>
          </a:p>
          <a:p>
            <a:pPr marL="723900" indent="-723900" algn="just">
              <a:buFont typeface="+mj-lt"/>
              <a:buAutoNum type="arabicPeriod"/>
            </a:pPr>
            <a:r>
              <a:rPr lang="es-ES" sz="5400" dirty="0"/>
              <a:t>Puedes usar los colores e imágenes que quieras, pero te aconsejamos que tengas siempre en mente tres principios: (i) que la presentación se entienda claramente (ii) que no esté demasiado recargada (iii) que no haya demasiado texto.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8675E45-1F02-4BA7-98F0-5ECACC0A533A}"/>
              </a:ext>
            </a:extLst>
          </p:cNvPr>
          <p:cNvSpPr txBox="1"/>
          <p:nvPr/>
        </p:nvSpPr>
        <p:spPr>
          <a:xfrm>
            <a:off x="2285998" y="5308033"/>
            <a:ext cx="2772783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600" b="1" dirty="0">
                <a:solidFill>
                  <a:srgbClr val="00B0F0"/>
                </a:solidFill>
              </a:rPr>
              <a:t>Si vas a ir a un Congreso y necesitas ayuda con la preparación de tu póster, lee esto…</a:t>
            </a:r>
          </a:p>
        </p:txBody>
      </p:sp>
    </p:spTree>
    <p:extLst>
      <p:ext uri="{BB962C8B-B14F-4D97-AF65-F5344CB8AC3E}">
        <p14:creationId xmlns:p14="http://schemas.microsoft.com/office/powerpoint/2010/main" val="831466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rectángulo de esquina sencilla"/>
          <p:cNvSpPr/>
          <p:nvPr/>
        </p:nvSpPr>
        <p:spPr>
          <a:xfrm>
            <a:off x="2068830" y="7315200"/>
            <a:ext cx="10858500" cy="91440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18000">
              <a:spcBef>
                <a:spcPct val="50000"/>
              </a:spcBef>
            </a:pPr>
            <a:r>
              <a:rPr lang="es-ES_tradnl" altLang="es-ES" sz="4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INTRODUCCIÓN Y OBJETIVO</a:t>
            </a:r>
            <a:endParaRPr lang="es-ES" altLang="es-ES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Recortar rectángulo de esquina sencilla"/>
          <p:cNvSpPr/>
          <p:nvPr/>
        </p:nvSpPr>
        <p:spPr>
          <a:xfrm>
            <a:off x="2009775" y="13136880"/>
            <a:ext cx="10858500" cy="91440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18000">
              <a:spcBef>
                <a:spcPct val="50000"/>
              </a:spcBef>
            </a:pPr>
            <a:r>
              <a:rPr lang="es-ES_tradnl" altLang="es-ES" sz="4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MATERIAL Y MÉTODOS</a:t>
            </a:r>
            <a:endParaRPr lang="es-ES" altLang="es-ES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Recortar rectángulo de esquina sencilla"/>
          <p:cNvSpPr/>
          <p:nvPr/>
        </p:nvSpPr>
        <p:spPr>
          <a:xfrm>
            <a:off x="2061210" y="18760440"/>
            <a:ext cx="10858500" cy="91440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18000">
              <a:spcBef>
                <a:spcPct val="50000"/>
              </a:spcBef>
            </a:pPr>
            <a:r>
              <a:rPr lang="es-ES_tradnl" altLang="es-ES" sz="4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RESULTADOS</a:t>
            </a:r>
            <a:endParaRPr lang="es-ES" altLang="es-ES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6 Recortar rectángulo de esquina sencilla"/>
          <p:cNvSpPr/>
          <p:nvPr/>
        </p:nvSpPr>
        <p:spPr>
          <a:xfrm>
            <a:off x="2200276" y="26081355"/>
            <a:ext cx="10915650" cy="91440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18000">
              <a:spcBef>
                <a:spcPct val="50000"/>
              </a:spcBef>
            </a:pPr>
            <a:r>
              <a:rPr lang="es-ES_tradnl" altLang="es-ES" sz="4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CONCLUSIONES</a:t>
            </a:r>
            <a:endParaRPr lang="es-ES" altLang="es-ES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7 Recortar rectángulo de esquina sencilla"/>
          <p:cNvSpPr/>
          <p:nvPr/>
        </p:nvSpPr>
        <p:spPr>
          <a:xfrm>
            <a:off x="2284096" y="32588835"/>
            <a:ext cx="10915650" cy="91440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18000">
              <a:spcBef>
                <a:spcPct val="50000"/>
              </a:spcBef>
            </a:pPr>
            <a:r>
              <a:rPr lang="es-ES_tradnl" altLang="es-ES" sz="48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BIBLIOGRAFÍA</a:t>
            </a:r>
            <a:endParaRPr lang="es-ES" altLang="es-ES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18 Recortar rectángulo de esquina sencilla"/>
          <p:cNvSpPr/>
          <p:nvPr/>
        </p:nvSpPr>
        <p:spPr>
          <a:xfrm>
            <a:off x="8203996" y="282389"/>
            <a:ext cx="23980140" cy="3794760"/>
          </a:xfrm>
          <a:prstGeom prst="snip1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318000">
              <a:spcBef>
                <a:spcPct val="50000"/>
              </a:spcBef>
            </a:pPr>
            <a:endParaRPr lang="es-ES_tradnl" altLang="es-ES" sz="4800" b="1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 defTabSz="4318000">
              <a:spcBef>
                <a:spcPct val="50000"/>
              </a:spcBef>
            </a:pPr>
            <a:r>
              <a:rPr lang="es-ES_tradnl" altLang="es-ES" sz="66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TÍTULO</a:t>
            </a:r>
          </a:p>
          <a:p>
            <a:pPr algn="ctr" defTabSz="4318000">
              <a:spcBef>
                <a:spcPct val="50000"/>
              </a:spcBef>
            </a:pPr>
            <a:r>
              <a:rPr lang="es-ES_tradnl" altLang="es-ES" sz="48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AUTOR/A/ES/AS</a:t>
            </a:r>
          </a:p>
          <a:p>
            <a:pPr algn="ctr" defTabSz="4318000">
              <a:spcBef>
                <a:spcPct val="50000"/>
              </a:spcBef>
            </a:pPr>
            <a:r>
              <a:rPr lang="es-ES_tradnl" altLang="es-ES" sz="48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SERVICIO/UNIDAD</a:t>
            </a:r>
          </a:p>
          <a:p>
            <a:pPr algn="ctr" defTabSz="4318000">
              <a:spcBef>
                <a:spcPct val="50000"/>
              </a:spcBef>
            </a:pPr>
            <a:endParaRPr lang="es-ES" altLang="es-ES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231" y="37772985"/>
            <a:ext cx="4678690" cy="395936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810" y="737454"/>
            <a:ext cx="5285690" cy="373717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8911" y="37526595"/>
            <a:ext cx="4678690" cy="395936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3906" y="39752665"/>
            <a:ext cx="10058400" cy="139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05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1429</TotalTime>
  <Words>393</Words>
  <Application>Microsoft Office PowerPoint</Application>
  <PresentationFormat>Personalizado</PresentationFormat>
  <Paragraphs>24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Open Sans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</dc:creator>
  <cp:lastModifiedBy>Villegas Tripiana, Irene</cp:lastModifiedBy>
  <cp:revision>22</cp:revision>
  <dcterms:created xsi:type="dcterms:W3CDTF">2021-04-08T08:19:35Z</dcterms:created>
  <dcterms:modified xsi:type="dcterms:W3CDTF">2026-10-07T08:01:38Z</dcterms:modified>
</cp:coreProperties>
</file>